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Montserrat"/>
      <p:regular r:id="rId30"/>
      <p:bold r:id="rId31"/>
      <p:italic r:id="rId32"/>
      <p:boldItalic r:id="rId33"/>
    </p:embeddedFont>
    <p:embeddedFont>
      <p:font typeface="Montserrat Medium"/>
      <p:regular r:id="rId34"/>
      <p:bold r:id="rId35"/>
      <p:italic r:id="rId36"/>
      <p:boldItalic r:id="rId37"/>
    </p:embeddedFont>
    <p:embeddedFont>
      <p:font typeface="EB Garamond"/>
      <p:regular r:id="rId38"/>
      <p:bold r:id="rId39"/>
      <p:italic r:id="rId40"/>
      <p:boldItalic r:id="rId41"/>
    </p:embeddedFont>
    <p:embeddedFont>
      <p:font typeface="Montserrat ExtraLight"/>
      <p:regular r:id="rId42"/>
      <p:bold r:id="rId43"/>
      <p:italic r:id="rId44"/>
      <p:boldItalic r:id="rId45"/>
    </p:embeddedFont>
    <p:embeddedFont>
      <p:font typeface="Montserrat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BGaramond-italic.fntdata"/><Relationship Id="rId20" Type="http://schemas.openxmlformats.org/officeDocument/2006/relationships/slide" Target="slides/slide16.xml"/><Relationship Id="rId42" Type="http://schemas.openxmlformats.org/officeDocument/2006/relationships/font" Target="fonts/MontserratExtraLight-regular.fntdata"/><Relationship Id="rId41" Type="http://schemas.openxmlformats.org/officeDocument/2006/relationships/font" Target="fonts/EBGaramond-boldItalic.fntdata"/><Relationship Id="rId22" Type="http://schemas.openxmlformats.org/officeDocument/2006/relationships/slide" Target="slides/slide18.xml"/><Relationship Id="rId44" Type="http://schemas.openxmlformats.org/officeDocument/2006/relationships/font" Target="fonts/MontserratExtraLight-italic.fntdata"/><Relationship Id="rId21" Type="http://schemas.openxmlformats.org/officeDocument/2006/relationships/slide" Target="slides/slide17.xml"/><Relationship Id="rId43" Type="http://schemas.openxmlformats.org/officeDocument/2006/relationships/font" Target="fonts/MontserratExtraLight-bold.fntdata"/><Relationship Id="rId24" Type="http://schemas.openxmlformats.org/officeDocument/2006/relationships/slide" Target="slides/slide20.xml"/><Relationship Id="rId46" Type="http://schemas.openxmlformats.org/officeDocument/2006/relationships/font" Target="fonts/MontserratExtraBold-bold.fntdata"/><Relationship Id="rId23" Type="http://schemas.openxmlformats.org/officeDocument/2006/relationships/slide" Target="slides/slide19.xml"/><Relationship Id="rId45" Type="http://schemas.openxmlformats.org/officeDocument/2006/relationships/font" Target="fonts/MontserratExtra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MontserratExtraBold-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7.xml"/><Relationship Id="rId33" Type="http://schemas.openxmlformats.org/officeDocument/2006/relationships/font" Target="fonts/Montserrat-boldItalic.fntdata"/><Relationship Id="rId10" Type="http://schemas.openxmlformats.org/officeDocument/2006/relationships/slide" Target="slides/slide6.xml"/><Relationship Id="rId32" Type="http://schemas.openxmlformats.org/officeDocument/2006/relationships/font" Target="fonts/Montserrat-italic.fntdata"/><Relationship Id="rId13" Type="http://schemas.openxmlformats.org/officeDocument/2006/relationships/slide" Target="slides/slide9.xml"/><Relationship Id="rId35" Type="http://schemas.openxmlformats.org/officeDocument/2006/relationships/font" Target="fonts/MontserratMedium-bold.fntdata"/><Relationship Id="rId12" Type="http://schemas.openxmlformats.org/officeDocument/2006/relationships/slide" Target="slides/slide8.xml"/><Relationship Id="rId34" Type="http://schemas.openxmlformats.org/officeDocument/2006/relationships/font" Target="fonts/MontserratMedium-regular.fntdata"/><Relationship Id="rId15" Type="http://schemas.openxmlformats.org/officeDocument/2006/relationships/slide" Target="slides/slide11.xml"/><Relationship Id="rId37" Type="http://schemas.openxmlformats.org/officeDocument/2006/relationships/font" Target="fonts/MontserratMedium-boldItalic.fntdata"/><Relationship Id="rId14" Type="http://schemas.openxmlformats.org/officeDocument/2006/relationships/slide" Target="slides/slide10.xml"/><Relationship Id="rId36" Type="http://schemas.openxmlformats.org/officeDocument/2006/relationships/font" Target="fonts/MontserratMedium-italic.fntdata"/><Relationship Id="rId17" Type="http://schemas.openxmlformats.org/officeDocument/2006/relationships/slide" Target="slides/slide13.xml"/><Relationship Id="rId39" Type="http://schemas.openxmlformats.org/officeDocument/2006/relationships/font" Target="fonts/EBGaramond-bold.fntdata"/><Relationship Id="rId16" Type="http://schemas.openxmlformats.org/officeDocument/2006/relationships/slide" Target="slides/slide12.xml"/><Relationship Id="rId38" Type="http://schemas.openxmlformats.org/officeDocument/2006/relationships/font" Target="fonts/EBGaramond-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e3b692e1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e3b692e1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de3b692e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de3b692e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e46b4fed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e46b4fed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de46b4fed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de46b4fe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e60647a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e60647a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e60647a3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e60647a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e60647a3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de60647a3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e60647a3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e60647a3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e60647a3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de60647a3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e60647a3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de60647a3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e60647a3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de60647a3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de60647a3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de60647a3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e60647a3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e60647a3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e60647a3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de60647a3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e46b4fed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de46b4fed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de46b4fed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de46b4fed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e46b4fed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e46b4fed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de46b4fe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de46b4fe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e46b4fed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de46b4fed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e46b4fed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e46b4fed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f89c9c9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f89c9c9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e3b692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e3b692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lnSpc>
                <a:spcPct val="100000"/>
              </a:lnSpc>
              <a:spcBef>
                <a:spcPts val="1400"/>
              </a:spcBef>
              <a:spcAft>
                <a:spcPts val="400"/>
              </a:spcAft>
              <a:buNone/>
            </a:pPr>
            <a:r>
              <a:rPr lang="en">
                <a:latin typeface="Times New Roman"/>
                <a:ea typeface="Times New Roman"/>
                <a:cs typeface="Times New Roman"/>
                <a:sym typeface="Times New Roman"/>
              </a:rPr>
              <a:t>GIS APPLICATION</a:t>
            </a:r>
            <a:endParaRPr sz="2400"/>
          </a:p>
        </p:txBody>
      </p:sp>
      <p:sp>
        <p:nvSpPr>
          <p:cNvPr id="159" name="Google Shape;159;p36"/>
          <p:cNvSpPr txBox="1"/>
          <p:nvPr>
            <p:ph idx="1" type="subTitle"/>
          </p:nvPr>
        </p:nvSpPr>
        <p:spPr>
          <a:xfrm>
            <a:off x="5924100" y="4079700"/>
            <a:ext cx="3219900" cy="106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DURAI GAJENDRAN M (21070511)</a:t>
            </a:r>
            <a:endParaRPr b="1" sz="1500">
              <a:latin typeface="Times New Roman"/>
              <a:ea typeface="Times New Roman"/>
              <a:cs typeface="Times New Roman"/>
              <a:sym typeface="Times New Roman"/>
            </a:endParaRPr>
          </a:p>
          <a:p>
            <a:pPr indent="0" lvl="0" marL="0" rtl="0" algn="ctr">
              <a:spcBef>
                <a:spcPts val="0"/>
              </a:spcBef>
              <a:spcAft>
                <a:spcPts val="0"/>
              </a:spcAft>
              <a:buNone/>
            </a:pPr>
            <a:r>
              <a:rPr b="1" lang="en" sz="1500">
                <a:latin typeface="Times New Roman"/>
                <a:ea typeface="Times New Roman"/>
                <a:cs typeface="Times New Roman"/>
                <a:sym typeface="Times New Roman"/>
              </a:rPr>
              <a:t>MOKESHWARAN R (210701516)</a:t>
            </a:r>
            <a:endParaRPr b="1" sz="1500">
              <a:latin typeface="Times New Roman"/>
              <a:ea typeface="Times New Roman"/>
              <a:cs typeface="Times New Roman"/>
              <a:sym typeface="Times New Roman"/>
            </a:endParaRPr>
          </a:p>
          <a:p>
            <a:pPr indent="0" lvl="0" marL="0" rtl="0" algn="ctr">
              <a:spcBef>
                <a:spcPts val="0"/>
              </a:spcBef>
              <a:spcAft>
                <a:spcPts val="0"/>
              </a:spcAft>
              <a:buNone/>
            </a:pPr>
            <a:r>
              <a:rPr b="1" lang="en" sz="1500">
                <a:latin typeface="Times New Roman"/>
                <a:ea typeface="Times New Roman"/>
                <a:cs typeface="Times New Roman"/>
                <a:sym typeface="Times New Roman"/>
              </a:rPr>
              <a:t>3RD YEAR CSE A</a:t>
            </a:r>
            <a:endParaRPr b="1" sz="1500">
              <a:latin typeface="Times New Roman"/>
              <a:ea typeface="Times New Roman"/>
              <a:cs typeface="Times New Roman"/>
              <a:sym typeface="Times New Roman"/>
            </a:endParaRPr>
          </a:p>
        </p:txBody>
      </p:sp>
      <p:sp>
        <p:nvSpPr>
          <p:cNvPr id="160" name="Google Shape;160;p36"/>
          <p:cNvSpPr txBox="1"/>
          <p:nvPr>
            <p:ph type="ctrTitle"/>
          </p:nvPr>
        </p:nvSpPr>
        <p:spPr>
          <a:xfrm>
            <a:off x="2668950" y="2697875"/>
            <a:ext cx="38061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lnSpc>
                <a:spcPct val="100000"/>
              </a:lnSpc>
              <a:spcBef>
                <a:spcPts val="1400"/>
              </a:spcBef>
              <a:spcAft>
                <a:spcPts val="400"/>
              </a:spcAft>
              <a:buNone/>
            </a:pPr>
            <a:r>
              <a:rPr lang="en" sz="1900">
                <a:latin typeface="Times New Roman"/>
                <a:ea typeface="Times New Roman"/>
                <a:cs typeface="Times New Roman"/>
                <a:sym typeface="Times New Roman"/>
              </a:rPr>
              <a:t>FOR FLOOD MANAGEMENT</a:t>
            </a:r>
            <a:endParaRPr b="0" sz="100">
              <a:latin typeface="Montserrat ExtraLight"/>
              <a:ea typeface="Montserrat ExtraLight"/>
              <a:cs typeface="Montserrat ExtraLight"/>
              <a:sym typeface="Montserrat ExtraLight"/>
            </a:endParaRPr>
          </a:p>
        </p:txBody>
      </p:sp>
      <p:cxnSp>
        <p:nvCxnSpPr>
          <p:cNvPr id="161" name="Google Shape;161;p36"/>
          <p:cNvCxnSpPr/>
          <p:nvPr/>
        </p:nvCxnSpPr>
        <p:spPr>
          <a:xfrm>
            <a:off x="2912100" y="2568447"/>
            <a:ext cx="3319800" cy="6600"/>
          </a:xfrm>
          <a:prstGeom prst="straightConnector1">
            <a:avLst/>
          </a:prstGeom>
          <a:noFill/>
          <a:ln cap="flat" cmpd="sng" w="38100">
            <a:solidFill>
              <a:schemeClr val="lt2"/>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5"/>
          <p:cNvSpPr txBox="1"/>
          <p:nvPr>
            <p:ph type="title"/>
          </p:nvPr>
        </p:nvSpPr>
        <p:spPr>
          <a:xfrm>
            <a:off x="3760320" y="3620200"/>
            <a:ext cx="3068700" cy="5988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PROPOSED</a:t>
            </a:r>
            <a:endParaRPr b="1" sz="3500">
              <a:highlight>
                <a:srgbClr val="001633"/>
              </a:highlight>
              <a:latin typeface="EB Garamond"/>
              <a:ea typeface="EB Garamond"/>
              <a:cs typeface="EB Garamond"/>
              <a:sym typeface="EB Garamond"/>
            </a:endParaRPr>
          </a:p>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SYSTEM</a:t>
            </a:r>
            <a:endParaRPr b="1" sz="3500">
              <a:highlight>
                <a:srgbClr val="001633"/>
              </a:highlight>
              <a:latin typeface="EB Garamond"/>
              <a:ea typeface="EB Garamond"/>
              <a:cs typeface="EB Garamond"/>
              <a:sym typeface="EB Garamond"/>
            </a:endParaRPr>
          </a:p>
        </p:txBody>
      </p:sp>
      <p:sp>
        <p:nvSpPr>
          <p:cNvPr id="226" name="Google Shape;226;p45"/>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cxnSp>
        <p:nvCxnSpPr>
          <p:cNvPr id="227" name="Google Shape;227;p45"/>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6"/>
          <p:cNvSpPr txBox="1"/>
          <p:nvPr>
            <p:ph type="title"/>
          </p:nvPr>
        </p:nvSpPr>
        <p:spPr>
          <a:xfrm>
            <a:off x="938500" y="511975"/>
            <a:ext cx="4553400" cy="941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500">
                <a:solidFill>
                  <a:schemeClr val="lt2"/>
                </a:solidFill>
                <a:latin typeface="EB Garamond"/>
                <a:ea typeface="EB Garamond"/>
                <a:cs typeface="EB Garamond"/>
                <a:sym typeface="EB Garamond"/>
              </a:rPr>
              <a:t>PROPOSED SYSTEM</a:t>
            </a:r>
            <a:endParaRPr b="1" sz="3500">
              <a:solidFill>
                <a:schemeClr val="lt2"/>
              </a:solidFill>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p:txBody>
      </p:sp>
      <p:sp>
        <p:nvSpPr>
          <p:cNvPr id="233" name="Google Shape;233;p46"/>
          <p:cNvSpPr txBox="1"/>
          <p:nvPr>
            <p:ph idx="1" type="body"/>
          </p:nvPr>
        </p:nvSpPr>
        <p:spPr>
          <a:xfrm>
            <a:off x="865400" y="1453375"/>
            <a:ext cx="7172100" cy="303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Times New Roman"/>
                <a:ea typeface="Times New Roman"/>
                <a:cs typeface="Times New Roman"/>
                <a:sym typeface="Times New Roman"/>
              </a:rPr>
              <a:t>The proposed GIS-based flood management system integrates real-time data from weather stations, river gauges, and satellite imagery for continuous monitoring and accurate flood predictions. Advanced hydrological models and machine learning algorithms will provide real-time risk assessments. The system will feature a user-friendly interface accessible via web and mobile platforms, offering automated alerts and interactive maps. It will enable seamless data sharing among agencies for a coordinated response, significantly enhancing flood management and mitigation efforts.</a:t>
            </a:r>
            <a:endParaRPr sz="1800">
              <a:latin typeface="Times New Roman"/>
              <a:ea typeface="Times New Roman"/>
              <a:cs typeface="Times New Roman"/>
              <a:sym typeface="Times New Roman"/>
            </a:endParaRPr>
          </a:p>
          <a:p>
            <a:pPr indent="0" lvl="0" marL="0" rtl="0" algn="just">
              <a:spcBef>
                <a:spcPts val="0"/>
              </a:spcBef>
              <a:spcAft>
                <a:spcPts val="0"/>
              </a:spcAft>
              <a:buClr>
                <a:srgbClr val="000000"/>
              </a:buClr>
              <a:buFont typeface="Arial"/>
              <a:buNone/>
            </a:pPr>
            <a:r>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sz="1800"/>
          </a:p>
        </p:txBody>
      </p:sp>
      <p:cxnSp>
        <p:nvCxnSpPr>
          <p:cNvPr id="234" name="Google Shape;234;p46"/>
          <p:cNvCxnSpPr/>
          <p:nvPr/>
        </p:nvCxnSpPr>
        <p:spPr>
          <a:xfrm flipH="1" rot="10800000">
            <a:off x="1084950" y="441800"/>
            <a:ext cx="3911400" cy="27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5" name="Google Shape;235;p46"/>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ppt_w</p:attrName>
                                        </p:attrNameLst>
                                      </p:cBhvr>
                                      <p:tavLst>
                                        <p:tav fmla="" tm="0">
                                          <p:val>
                                            <p:strVal val="0"/>
                                          </p:val>
                                        </p:tav>
                                        <p:tav fmla="" tm="100000">
                                          <p:val>
                                            <p:strVal val="#ppt_w"/>
                                          </p:val>
                                        </p:tav>
                                      </p:tavLst>
                                    </p:anim>
                                    <p:anim calcmode="lin" valueType="num">
                                      <p:cBhvr additive="base">
                                        <p:cTn dur="1000"/>
                                        <p:tgtEl>
                                          <p:spTgt spid="2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7"/>
          <p:cNvSpPr txBox="1"/>
          <p:nvPr>
            <p:ph type="title"/>
          </p:nvPr>
        </p:nvSpPr>
        <p:spPr>
          <a:xfrm>
            <a:off x="3760325" y="3620200"/>
            <a:ext cx="4033200" cy="5988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SYSTEM ARCHITECTURE</a:t>
            </a:r>
            <a:endParaRPr b="1" sz="3500">
              <a:highlight>
                <a:srgbClr val="001633"/>
              </a:highlight>
              <a:latin typeface="EB Garamond"/>
              <a:ea typeface="EB Garamond"/>
              <a:cs typeface="EB Garamond"/>
              <a:sym typeface="EB Garamond"/>
            </a:endParaRPr>
          </a:p>
        </p:txBody>
      </p:sp>
      <p:sp>
        <p:nvSpPr>
          <p:cNvPr id="241" name="Google Shape;241;p47"/>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242" name="Google Shape;242;p47"/>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8"/>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pic>
        <p:nvPicPr>
          <p:cNvPr id="248" name="Google Shape;248;p48"/>
          <p:cNvPicPr preferRelativeResize="0"/>
          <p:nvPr/>
        </p:nvPicPr>
        <p:blipFill>
          <a:blip r:embed="rId3">
            <a:alphaModFix/>
          </a:blip>
          <a:stretch>
            <a:fillRect/>
          </a:stretch>
        </p:blipFill>
        <p:spPr>
          <a:xfrm>
            <a:off x="2043100" y="1167175"/>
            <a:ext cx="5057800" cy="3752125"/>
          </a:xfrm>
          <a:prstGeom prst="rect">
            <a:avLst/>
          </a:prstGeom>
          <a:noFill/>
          <a:ln>
            <a:noFill/>
          </a:ln>
        </p:spPr>
      </p:pic>
      <p:sp>
        <p:nvSpPr>
          <p:cNvPr id="249" name="Google Shape;249;p48"/>
          <p:cNvSpPr txBox="1"/>
          <p:nvPr/>
        </p:nvSpPr>
        <p:spPr>
          <a:xfrm>
            <a:off x="1513575" y="187325"/>
            <a:ext cx="6188400" cy="567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 sz="3500">
                <a:solidFill>
                  <a:schemeClr val="lt2"/>
                </a:solidFill>
                <a:latin typeface="EB Garamond"/>
                <a:ea typeface="EB Garamond"/>
                <a:cs typeface="EB Garamond"/>
                <a:sym typeface="EB Garamond"/>
              </a:rPr>
              <a:t>SYSTEM ARCHITECTURE</a:t>
            </a:r>
            <a:endParaRPr sz="1800">
              <a:solidFill>
                <a:schemeClr val="lt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0"/>
                                        <p:tgtEl>
                                          <p:spTgt spid="249"/>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ppt_w</p:attrName>
                                        </p:attrNameLst>
                                      </p:cBhvr>
                                      <p:tavLst>
                                        <p:tav fmla="" tm="0">
                                          <p:val>
                                            <p:strVal val="0"/>
                                          </p:val>
                                        </p:tav>
                                        <p:tav fmla="" tm="100000">
                                          <p:val>
                                            <p:strVal val="#ppt_w"/>
                                          </p:val>
                                        </p:tav>
                                      </p:tavLst>
                                    </p:anim>
                                    <p:anim calcmode="lin" valueType="num">
                                      <p:cBhvr additive="base">
                                        <p:cTn dur="1000"/>
                                        <p:tgtEl>
                                          <p:spTgt spid="24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9"/>
          <p:cNvSpPr txBox="1"/>
          <p:nvPr>
            <p:ph type="title"/>
          </p:nvPr>
        </p:nvSpPr>
        <p:spPr>
          <a:xfrm>
            <a:off x="3760325" y="3620200"/>
            <a:ext cx="4033200" cy="5988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LIST OF</a:t>
            </a:r>
            <a:endParaRPr b="1" sz="3500">
              <a:highlight>
                <a:srgbClr val="001633"/>
              </a:highlight>
              <a:latin typeface="EB Garamond"/>
              <a:ea typeface="EB Garamond"/>
              <a:cs typeface="EB Garamond"/>
              <a:sym typeface="EB Garamond"/>
            </a:endParaRPr>
          </a:p>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MODULES</a:t>
            </a:r>
            <a:endParaRPr b="1" sz="3500">
              <a:highlight>
                <a:srgbClr val="001633"/>
              </a:highlight>
              <a:latin typeface="EB Garamond"/>
              <a:ea typeface="EB Garamond"/>
              <a:cs typeface="EB Garamond"/>
              <a:sym typeface="EB Garamond"/>
            </a:endParaRPr>
          </a:p>
        </p:txBody>
      </p:sp>
      <p:sp>
        <p:nvSpPr>
          <p:cNvPr id="255" name="Google Shape;255;p4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256" name="Google Shape;256;p4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0"/>
          <p:cNvSpPr txBox="1"/>
          <p:nvPr>
            <p:ph type="title"/>
          </p:nvPr>
        </p:nvSpPr>
        <p:spPr>
          <a:xfrm>
            <a:off x="938500" y="511975"/>
            <a:ext cx="4553400" cy="941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500">
                <a:solidFill>
                  <a:schemeClr val="lt2"/>
                </a:solidFill>
                <a:latin typeface="EB Garamond"/>
                <a:ea typeface="EB Garamond"/>
                <a:cs typeface="EB Garamond"/>
                <a:sym typeface="EB Garamond"/>
              </a:rPr>
              <a:t>LIST OF MODULES</a:t>
            </a:r>
            <a:endParaRPr b="1" sz="3500">
              <a:solidFill>
                <a:schemeClr val="lt2"/>
              </a:solidFill>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p:txBody>
      </p:sp>
      <p:sp>
        <p:nvSpPr>
          <p:cNvPr id="262" name="Google Shape;262;p50"/>
          <p:cNvSpPr txBox="1"/>
          <p:nvPr>
            <p:ph idx="1" type="body"/>
          </p:nvPr>
        </p:nvSpPr>
        <p:spPr>
          <a:xfrm>
            <a:off x="2178050" y="1938350"/>
            <a:ext cx="5470200" cy="2283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Data Acquisition Module</a:t>
            </a:r>
            <a:endParaRPr sz="1800">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ECECEC"/>
              </a:buClr>
              <a:buSzPts val="1800"/>
              <a:buFont typeface="Times New Roman"/>
              <a:buChar char="●"/>
            </a:pPr>
            <a:r>
              <a:rPr lang="en" sz="1800">
                <a:solidFill>
                  <a:srgbClr val="ECECEC"/>
                </a:solidFill>
                <a:latin typeface="Times New Roman"/>
                <a:ea typeface="Times New Roman"/>
                <a:cs typeface="Times New Roman"/>
                <a:sym typeface="Times New Roman"/>
              </a:rPr>
              <a:t>Real-Time Monitoring and Prediction Module</a:t>
            </a:r>
            <a:endParaRPr sz="1800">
              <a:solidFill>
                <a:srgbClr val="ECECEC"/>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ECECEC"/>
              </a:buClr>
              <a:buSzPts val="1800"/>
              <a:buFont typeface="Times New Roman"/>
              <a:buChar char="●"/>
            </a:pPr>
            <a:r>
              <a:rPr lang="en" sz="1800">
                <a:solidFill>
                  <a:srgbClr val="ECECEC"/>
                </a:solidFill>
                <a:latin typeface="Times New Roman"/>
                <a:ea typeface="Times New Roman"/>
                <a:cs typeface="Times New Roman"/>
                <a:sym typeface="Times New Roman"/>
              </a:rPr>
              <a:t>User Interface Module</a:t>
            </a:r>
            <a:endParaRPr sz="1800">
              <a:solidFill>
                <a:srgbClr val="ECECEC"/>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ECECEC"/>
              </a:buClr>
              <a:buSzPts val="1800"/>
              <a:buFont typeface="Times New Roman"/>
              <a:buChar char="●"/>
            </a:pPr>
            <a:r>
              <a:rPr lang="en" sz="1800">
                <a:solidFill>
                  <a:srgbClr val="ECECEC"/>
                </a:solidFill>
                <a:latin typeface="Times New Roman"/>
                <a:ea typeface="Times New Roman"/>
                <a:cs typeface="Times New Roman"/>
                <a:sym typeface="Times New Roman"/>
              </a:rPr>
              <a:t>Alert and Notification Module</a:t>
            </a:r>
            <a:endParaRPr sz="1800">
              <a:solidFill>
                <a:srgbClr val="ECECEC"/>
              </a:solidFill>
              <a:latin typeface="Times New Roman"/>
              <a:ea typeface="Times New Roman"/>
              <a:cs typeface="Times New Roman"/>
              <a:sym typeface="Times New Roman"/>
            </a:endParaRPr>
          </a:p>
          <a:p>
            <a:pPr indent="0" lvl="0" marL="0" rtl="0" algn="just">
              <a:spcBef>
                <a:spcPts val="0"/>
              </a:spcBef>
              <a:spcAft>
                <a:spcPts val="0"/>
              </a:spcAft>
              <a:buClr>
                <a:srgbClr val="000000"/>
              </a:buClr>
              <a:buFont typeface="Arial"/>
              <a:buNone/>
            </a:pPr>
            <a:r>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sz="1800"/>
          </a:p>
        </p:txBody>
      </p:sp>
      <p:cxnSp>
        <p:nvCxnSpPr>
          <p:cNvPr id="263" name="Google Shape;263;p50"/>
          <p:cNvCxnSpPr/>
          <p:nvPr/>
        </p:nvCxnSpPr>
        <p:spPr>
          <a:xfrm flipH="1" rot="10800000">
            <a:off x="1017975" y="485100"/>
            <a:ext cx="3897900" cy="10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4" name="Google Shape;264;p50"/>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ppt_w</p:attrName>
                                        </p:attrNameLst>
                                      </p:cBhvr>
                                      <p:tavLst>
                                        <p:tav fmla="" tm="0">
                                          <p:val>
                                            <p:strVal val="0"/>
                                          </p:val>
                                        </p:tav>
                                        <p:tav fmla="" tm="100000">
                                          <p:val>
                                            <p:strVal val="#ppt_w"/>
                                          </p:val>
                                        </p:tav>
                                      </p:tavLst>
                                    </p:anim>
                                    <p:anim calcmode="lin" valueType="num">
                                      <p:cBhvr additive="base">
                                        <p:cTn dur="1000"/>
                                        <p:tgtEl>
                                          <p:spTgt spid="26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1"/>
          <p:cNvSpPr txBox="1"/>
          <p:nvPr>
            <p:ph type="title"/>
          </p:nvPr>
        </p:nvSpPr>
        <p:spPr>
          <a:xfrm>
            <a:off x="938500" y="511975"/>
            <a:ext cx="4553400" cy="680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000">
                <a:solidFill>
                  <a:schemeClr val="lt2"/>
                </a:solidFill>
                <a:latin typeface="Times New Roman"/>
                <a:ea typeface="Times New Roman"/>
                <a:cs typeface="Times New Roman"/>
                <a:sym typeface="Times New Roman"/>
              </a:rPr>
              <a:t>Data Acquisition Module</a:t>
            </a:r>
            <a:endParaRPr b="1" sz="3000">
              <a:solidFill>
                <a:schemeClr val="lt2"/>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p:txBody>
      </p:sp>
      <p:sp>
        <p:nvSpPr>
          <p:cNvPr id="270" name="Google Shape;270;p51"/>
          <p:cNvSpPr txBox="1"/>
          <p:nvPr>
            <p:ph idx="1" type="body"/>
          </p:nvPr>
        </p:nvSpPr>
        <p:spPr>
          <a:xfrm>
            <a:off x="838600" y="1332825"/>
            <a:ext cx="7172100" cy="30399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1500"/>
              </a:spcBef>
              <a:spcAft>
                <a:spcPts val="0"/>
              </a:spcAft>
              <a:buClr>
                <a:schemeClr val="lt1"/>
              </a:buClr>
              <a:buSzPts val="1800"/>
              <a:buFont typeface="Times New Roman"/>
              <a:buChar char="●"/>
            </a:pPr>
            <a:r>
              <a:rPr b="1" lang="en" sz="1800">
                <a:latin typeface="Times New Roman"/>
                <a:ea typeface="Times New Roman"/>
                <a:cs typeface="Times New Roman"/>
                <a:sym typeface="Times New Roman"/>
              </a:rPr>
              <a:t>Description:</a:t>
            </a:r>
            <a:r>
              <a:rPr lang="en" sz="1800">
                <a:latin typeface="Times New Roman"/>
                <a:ea typeface="Times New Roman"/>
                <a:cs typeface="Times New Roman"/>
                <a:sym typeface="Times New Roman"/>
              </a:rPr>
              <a:t> This module is responsible for collecting real-time data from various sources, including weather stations, river gauges, and satellite imagery. Accurate and timely data acquisition is crucial for effective flood monitoring and prediction.</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lt1"/>
              </a:buClr>
              <a:buSzPts val="1800"/>
              <a:buFont typeface="Times New Roman"/>
              <a:buChar char="●"/>
            </a:pPr>
            <a:r>
              <a:rPr b="1" lang="en" sz="1800">
                <a:latin typeface="Times New Roman"/>
                <a:ea typeface="Times New Roman"/>
                <a:cs typeface="Times New Roman"/>
                <a:sym typeface="Times New Roman"/>
              </a:rPr>
              <a:t>Key Features:</a:t>
            </a:r>
            <a:endParaRPr b="1"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Integration with meteorological stations for weather data.</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Real-time water level and flow data collection from river gauges.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Satellite and remote sensing data integration for comprehensive area coverage.</a:t>
            </a:r>
            <a:endParaRPr sz="1800">
              <a:latin typeface="Times New Roman"/>
              <a:ea typeface="Times New Roman"/>
              <a:cs typeface="Times New Roman"/>
              <a:sym typeface="Times New Roman"/>
            </a:endParaRPr>
          </a:p>
          <a:p>
            <a:pPr indent="0" lvl="0" marL="0" rtl="0" algn="just">
              <a:spcBef>
                <a:spcPts val="3000"/>
              </a:spcBef>
              <a:spcAft>
                <a:spcPts val="0"/>
              </a:spcAft>
              <a:buNone/>
            </a:pPr>
            <a:r>
              <a:t/>
            </a:r>
            <a:endParaRPr sz="1800">
              <a:latin typeface="Times New Roman"/>
              <a:ea typeface="Times New Roman"/>
              <a:cs typeface="Times New Roman"/>
              <a:sym typeface="Times New Roman"/>
            </a:endParaRPr>
          </a:p>
          <a:p>
            <a:pPr indent="0" lvl="0" marL="0" rtl="0" algn="just">
              <a:spcBef>
                <a:spcPts val="0"/>
              </a:spcBef>
              <a:spcAft>
                <a:spcPts val="0"/>
              </a:spcAft>
              <a:buClr>
                <a:srgbClr val="000000"/>
              </a:buClr>
              <a:buFont typeface="Arial"/>
              <a:buNone/>
            </a:pPr>
            <a:r>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sz="1800"/>
          </a:p>
        </p:txBody>
      </p:sp>
      <p:cxnSp>
        <p:nvCxnSpPr>
          <p:cNvPr id="271" name="Google Shape;271;p51"/>
          <p:cNvCxnSpPr/>
          <p:nvPr/>
        </p:nvCxnSpPr>
        <p:spPr>
          <a:xfrm flipH="1" rot="10800000">
            <a:off x="1084950" y="441800"/>
            <a:ext cx="3911400" cy="27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2" name="Google Shape;272;p51"/>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0"/>
                                        <p:tgtEl>
                                          <p:spTgt spid="2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ppt_w</p:attrName>
                                        </p:attrNameLst>
                                      </p:cBhvr>
                                      <p:tavLst>
                                        <p:tav fmla="" tm="0">
                                          <p:val>
                                            <p:strVal val="0"/>
                                          </p:val>
                                        </p:tav>
                                        <p:tav fmla="" tm="100000">
                                          <p:val>
                                            <p:strVal val="#ppt_w"/>
                                          </p:val>
                                        </p:tav>
                                      </p:tavLst>
                                    </p:anim>
                                    <p:anim calcmode="lin" valueType="num">
                                      <p:cBhvr additive="base">
                                        <p:cTn dur="1000"/>
                                        <p:tgtEl>
                                          <p:spTgt spid="27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2"/>
          <p:cNvSpPr txBox="1"/>
          <p:nvPr>
            <p:ph type="title"/>
          </p:nvPr>
        </p:nvSpPr>
        <p:spPr>
          <a:xfrm>
            <a:off x="938500" y="511975"/>
            <a:ext cx="4553400" cy="680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000">
                <a:solidFill>
                  <a:schemeClr val="lt2"/>
                </a:solidFill>
                <a:latin typeface="Times New Roman"/>
                <a:ea typeface="Times New Roman"/>
                <a:cs typeface="Times New Roman"/>
                <a:sym typeface="Times New Roman"/>
              </a:rPr>
              <a:t>Real-Time Monitoring and Prediction Module</a:t>
            </a:r>
            <a:endParaRPr sz="3000">
              <a:solidFill>
                <a:schemeClr val="lt2"/>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p:txBody>
      </p:sp>
      <p:sp>
        <p:nvSpPr>
          <p:cNvPr id="278" name="Google Shape;278;p52"/>
          <p:cNvSpPr txBox="1"/>
          <p:nvPr>
            <p:ph idx="1" type="body"/>
          </p:nvPr>
        </p:nvSpPr>
        <p:spPr>
          <a:xfrm>
            <a:off x="852000" y="1401050"/>
            <a:ext cx="7172100" cy="30399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1500"/>
              </a:spcBef>
              <a:spcAft>
                <a:spcPts val="0"/>
              </a:spcAft>
              <a:buClr>
                <a:schemeClr val="lt1"/>
              </a:buClr>
              <a:buSzPts val="1800"/>
              <a:buFont typeface="Times New Roman"/>
              <a:buChar char="●"/>
            </a:pPr>
            <a:r>
              <a:rPr b="1" lang="en" sz="1800">
                <a:latin typeface="Times New Roman"/>
                <a:ea typeface="Times New Roman"/>
                <a:cs typeface="Times New Roman"/>
                <a:sym typeface="Times New Roman"/>
              </a:rPr>
              <a:t>Description: </a:t>
            </a:r>
            <a:r>
              <a:rPr lang="en" sz="1800">
                <a:latin typeface="Times New Roman"/>
                <a:ea typeface="Times New Roman"/>
                <a:cs typeface="Times New Roman"/>
                <a:sym typeface="Times New Roman"/>
              </a:rPr>
              <a:t>This module analyzes the collected data in real-time to monitor current conditions and predict potential flood events. It leverages advanced hydrological models and machine learning algorithms to provide accurate flood forecasts and risk assessments.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lt1"/>
              </a:buClr>
              <a:buSzPts val="1800"/>
              <a:buFont typeface="Times New Roman"/>
              <a:buChar char="●"/>
            </a:pPr>
            <a:r>
              <a:rPr b="1" lang="en" sz="1800">
                <a:latin typeface="Times New Roman"/>
                <a:ea typeface="Times New Roman"/>
                <a:cs typeface="Times New Roman"/>
                <a:sym typeface="Times New Roman"/>
              </a:rPr>
              <a:t>Key Features:</a:t>
            </a:r>
            <a:endParaRPr b="1"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Continuous real-time data analysis.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Predictive algorithms for forecasting flood events.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Risk assessment based on real-time and historical data.</a:t>
            </a:r>
            <a:endParaRPr sz="1800">
              <a:latin typeface="Times New Roman"/>
              <a:ea typeface="Times New Roman"/>
              <a:cs typeface="Times New Roman"/>
              <a:sym typeface="Times New Roman"/>
            </a:endParaRPr>
          </a:p>
          <a:p>
            <a:pPr indent="0" lvl="0" marL="457200" rtl="0" algn="l">
              <a:lnSpc>
                <a:spcPct val="115000"/>
              </a:lnSpc>
              <a:spcBef>
                <a:spcPts val="3000"/>
              </a:spcBef>
              <a:spcAft>
                <a:spcPts val="0"/>
              </a:spcAft>
              <a:buNone/>
            </a:pPr>
            <a:r>
              <a:t/>
            </a:r>
            <a:endParaRPr b="1" sz="1800">
              <a:latin typeface="Times New Roman"/>
              <a:ea typeface="Times New Roman"/>
              <a:cs typeface="Times New Roman"/>
              <a:sym typeface="Times New Roman"/>
            </a:endParaRPr>
          </a:p>
          <a:p>
            <a:pPr indent="0" lvl="0" marL="0" rtl="0" algn="just">
              <a:spcBef>
                <a:spcPts val="1500"/>
              </a:spcBef>
              <a:spcAft>
                <a:spcPts val="0"/>
              </a:spcAft>
              <a:buNone/>
            </a:pPr>
            <a:r>
              <a:t/>
            </a:r>
            <a:endParaRPr sz="1800">
              <a:latin typeface="Times New Roman"/>
              <a:ea typeface="Times New Roman"/>
              <a:cs typeface="Times New Roman"/>
              <a:sym typeface="Times New Roman"/>
            </a:endParaRPr>
          </a:p>
          <a:p>
            <a:pPr indent="0" lvl="0" marL="0" rtl="0" algn="just">
              <a:spcBef>
                <a:spcPts val="0"/>
              </a:spcBef>
              <a:spcAft>
                <a:spcPts val="0"/>
              </a:spcAft>
              <a:buClr>
                <a:srgbClr val="000000"/>
              </a:buClr>
              <a:buFont typeface="Arial"/>
              <a:buNone/>
            </a:pPr>
            <a:r>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sz="1800"/>
          </a:p>
        </p:txBody>
      </p:sp>
      <p:cxnSp>
        <p:nvCxnSpPr>
          <p:cNvPr id="279" name="Google Shape;279;p52"/>
          <p:cNvCxnSpPr/>
          <p:nvPr/>
        </p:nvCxnSpPr>
        <p:spPr>
          <a:xfrm flipH="1" rot="10800000">
            <a:off x="1084950" y="441800"/>
            <a:ext cx="3911400" cy="27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0"/>
                                        <p:tgtEl>
                                          <p:spTgt spid="278"/>
                                        </p:tgtEl>
                                        <p:attrNameLst>
                                          <p:attrName>ppt_w</p:attrName>
                                        </p:attrNameLst>
                                      </p:cBhvr>
                                      <p:tavLst>
                                        <p:tav fmla="" tm="0">
                                          <p:val>
                                            <p:strVal val="0"/>
                                          </p:val>
                                        </p:tav>
                                        <p:tav fmla="" tm="100000">
                                          <p:val>
                                            <p:strVal val="#ppt_w"/>
                                          </p:val>
                                        </p:tav>
                                      </p:tavLst>
                                    </p:anim>
                                    <p:anim calcmode="lin" valueType="num">
                                      <p:cBhvr additive="base">
                                        <p:cTn dur="1000"/>
                                        <p:tgtEl>
                                          <p:spTgt spid="2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3"/>
          <p:cNvSpPr txBox="1"/>
          <p:nvPr>
            <p:ph type="title"/>
          </p:nvPr>
        </p:nvSpPr>
        <p:spPr>
          <a:xfrm>
            <a:off x="938500" y="511975"/>
            <a:ext cx="4553400" cy="680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000">
                <a:solidFill>
                  <a:schemeClr val="lt2"/>
                </a:solidFill>
                <a:latin typeface="Times New Roman"/>
                <a:ea typeface="Times New Roman"/>
                <a:cs typeface="Times New Roman"/>
                <a:sym typeface="Times New Roman"/>
              </a:rPr>
              <a:t>User Interface Module</a:t>
            </a:r>
            <a:endParaRPr b="1" sz="3000">
              <a:solidFill>
                <a:schemeClr val="lt2"/>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p:txBody>
      </p:sp>
      <p:sp>
        <p:nvSpPr>
          <p:cNvPr id="285" name="Google Shape;285;p53"/>
          <p:cNvSpPr txBox="1"/>
          <p:nvPr>
            <p:ph idx="1" type="body"/>
          </p:nvPr>
        </p:nvSpPr>
        <p:spPr>
          <a:xfrm>
            <a:off x="811825" y="1395975"/>
            <a:ext cx="7172100" cy="30399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1500"/>
              </a:spcBef>
              <a:spcAft>
                <a:spcPts val="0"/>
              </a:spcAft>
              <a:buClr>
                <a:schemeClr val="lt1"/>
              </a:buClr>
              <a:buSzPts val="1800"/>
              <a:buFont typeface="Times New Roman"/>
              <a:buChar char="●"/>
            </a:pPr>
            <a:r>
              <a:rPr b="1" lang="en" sz="1800">
                <a:latin typeface="Times New Roman"/>
                <a:ea typeface="Times New Roman"/>
                <a:cs typeface="Times New Roman"/>
                <a:sym typeface="Times New Roman"/>
              </a:rPr>
              <a:t>Description</a:t>
            </a:r>
            <a:r>
              <a:rPr lang="en" sz="1800">
                <a:latin typeface="Times New Roman"/>
                <a:ea typeface="Times New Roman"/>
                <a:cs typeface="Times New Roman"/>
                <a:sym typeface="Times New Roman"/>
              </a:rPr>
              <a:t>: This module provides a user-friendly interface for accessing flood information and visualizations. It includes both web and mobile applications to ensure users can receive alerts and access data from anywhere.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lt1"/>
              </a:buClr>
              <a:buSzPts val="1800"/>
              <a:buFont typeface="Times New Roman"/>
              <a:buChar char="●"/>
            </a:pPr>
            <a:r>
              <a:rPr b="1" lang="en" sz="1800">
                <a:latin typeface="Times New Roman"/>
                <a:ea typeface="Times New Roman"/>
                <a:cs typeface="Times New Roman"/>
                <a:sym typeface="Times New Roman"/>
              </a:rPr>
              <a:t>Key Features:</a:t>
            </a:r>
            <a:endParaRPr b="1"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Interactive maps and dashboards for visualizing flood data.</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Web-based interface for desktop access.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Mobile app interface for real-time alerts and notifications on the go.</a:t>
            </a:r>
            <a:endParaRPr sz="1800">
              <a:latin typeface="Times New Roman"/>
              <a:ea typeface="Times New Roman"/>
              <a:cs typeface="Times New Roman"/>
              <a:sym typeface="Times New Roman"/>
            </a:endParaRPr>
          </a:p>
          <a:p>
            <a:pPr indent="0" lvl="0" marL="457200" rtl="0" algn="l">
              <a:lnSpc>
                <a:spcPct val="115000"/>
              </a:lnSpc>
              <a:spcBef>
                <a:spcPts val="3000"/>
              </a:spcBef>
              <a:spcAft>
                <a:spcPts val="0"/>
              </a:spcAft>
              <a:buNone/>
            </a:pPr>
            <a:r>
              <a:t/>
            </a:r>
            <a:endParaRPr b="1" sz="1800">
              <a:latin typeface="Times New Roman"/>
              <a:ea typeface="Times New Roman"/>
              <a:cs typeface="Times New Roman"/>
              <a:sym typeface="Times New Roman"/>
            </a:endParaRPr>
          </a:p>
          <a:p>
            <a:pPr indent="0" lvl="0" marL="0" rtl="0" algn="just">
              <a:spcBef>
                <a:spcPts val="1500"/>
              </a:spcBef>
              <a:spcAft>
                <a:spcPts val="0"/>
              </a:spcAft>
              <a:buNone/>
            </a:pPr>
            <a:r>
              <a:t/>
            </a:r>
            <a:endParaRPr sz="1800">
              <a:latin typeface="Times New Roman"/>
              <a:ea typeface="Times New Roman"/>
              <a:cs typeface="Times New Roman"/>
              <a:sym typeface="Times New Roman"/>
            </a:endParaRPr>
          </a:p>
          <a:p>
            <a:pPr indent="0" lvl="0" marL="0" rtl="0" algn="just">
              <a:spcBef>
                <a:spcPts val="0"/>
              </a:spcBef>
              <a:spcAft>
                <a:spcPts val="0"/>
              </a:spcAft>
              <a:buClr>
                <a:srgbClr val="000000"/>
              </a:buClr>
              <a:buFont typeface="Arial"/>
              <a:buNone/>
            </a:pPr>
            <a:r>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sz="1800"/>
          </a:p>
        </p:txBody>
      </p:sp>
      <p:cxnSp>
        <p:nvCxnSpPr>
          <p:cNvPr id="286" name="Google Shape;286;p53"/>
          <p:cNvCxnSpPr/>
          <p:nvPr/>
        </p:nvCxnSpPr>
        <p:spPr>
          <a:xfrm flipH="1" rot="10800000">
            <a:off x="1084950" y="441800"/>
            <a:ext cx="3911400" cy="27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ppt_w</p:attrName>
                                        </p:attrNameLst>
                                      </p:cBhvr>
                                      <p:tavLst>
                                        <p:tav fmla="" tm="0">
                                          <p:val>
                                            <p:strVal val="0"/>
                                          </p:val>
                                        </p:tav>
                                        <p:tav fmla="" tm="100000">
                                          <p:val>
                                            <p:strVal val="#ppt_w"/>
                                          </p:val>
                                        </p:tav>
                                      </p:tavLst>
                                    </p:anim>
                                    <p:anim calcmode="lin" valueType="num">
                                      <p:cBhvr additive="base">
                                        <p:cTn dur="1000"/>
                                        <p:tgtEl>
                                          <p:spTgt spid="2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4"/>
          <p:cNvSpPr txBox="1"/>
          <p:nvPr>
            <p:ph type="title"/>
          </p:nvPr>
        </p:nvSpPr>
        <p:spPr>
          <a:xfrm>
            <a:off x="938500" y="511975"/>
            <a:ext cx="4553400" cy="680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000">
                <a:solidFill>
                  <a:schemeClr val="lt2"/>
                </a:solidFill>
                <a:latin typeface="Times New Roman"/>
                <a:ea typeface="Times New Roman"/>
                <a:cs typeface="Times New Roman"/>
                <a:sym typeface="Times New Roman"/>
              </a:rPr>
              <a:t>Alert and Notification Module</a:t>
            </a:r>
            <a:endParaRPr b="1" sz="3000">
              <a:solidFill>
                <a:schemeClr val="lt2"/>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Times New Roman"/>
              <a:ea typeface="Times New Roman"/>
              <a:cs typeface="Times New Roman"/>
              <a:sym typeface="Times New Roman"/>
            </a:endParaRPr>
          </a:p>
        </p:txBody>
      </p:sp>
      <p:sp>
        <p:nvSpPr>
          <p:cNvPr id="292" name="Google Shape;292;p54"/>
          <p:cNvSpPr txBox="1"/>
          <p:nvPr>
            <p:ph idx="1" type="body"/>
          </p:nvPr>
        </p:nvSpPr>
        <p:spPr>
          <a:xfrm>
            <a:off x="985950" y="1359625"/>
            <a:ext cx="7172100" cy="30399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1500"/>
              </a:spcBef>
              <a:spcAft>
                <a:spcPts val="0"/>
              </a:spcAft>
              <a:buClr>
                <a:schemeClr val="lt1"/>
              </a:buClr>
              <a:buSzPts val="1800"/>
              <a:buFont typeface="Times New Roman"/>
              <a:buChar char="●"/>
            </a:pPr>
            <a:r>
              <a:rPr b="1" lang="en" sz="1800">
                <a:latin typeface="Times New Roman"/>
                <a:ea typeface="Times New Roman"/>
                <a:cs typeface="Times New Roman"/>
                <a:sym typeface="Times New Roman"/>
              </a:rPr>
              <a:t>Description: </a:t>
            </a:r>
            <a:r>
              <a:rPr lang="en" sz="1800">
                <a:latin typeface="Times New Roman"/>
                <a:ea typeface="Times New Roman"/>
                <a:cs typeface="Times New Roman"/>
                <a:sym typeface="Times New Roman"/>
              </a:rPr>
              <a:t>This module handles the dissemination of automated alerts and notifications to users. It ensures that timely and relevant information is delivered to those in flood-prone areas, enabling them to take appropriate actions.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lt1"/>
              </a:buClr>
              <a:buSzPts val="1800"/>
              <a:buFont typeface="Times New Roman"/>
              <a:buChar char="●"/>
            </a:pPr>
            <a:r>
              <a:rPr b="1" lang="en" sz="1800">
                <a:latin typeface="Times New Roman"/>
                <a:ea typeface="Times New Roman"/>
                <a:cs typeface="Times New Roman"/>
                <a:sym typeface="Times New Roman"/>
              </a:rPr>
              <a:t>Key Features:</a:t>
            </a:r>
            <a:endParaRPr b="1"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Automated alert generation based on real-time data.</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Customizable alert settings for users to receive notifications based on their preferences.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Char char="●"/>
            </a:pPr>
            <a:r>
              <a:rPr lang="en" sz="1800">
                <a:latin typeface="Times New Roman"/>
                <a:ea typeface="Times New Roman"/>
                <a:cs typeface="Times New Roman"/>
                <a:sym typeface="Times New Roman"/>
              </a:rPr>
              <a:t>Emergency notifications for critical flood events, coordinated with emergency services.</a:t>
            </a:r>
            <a:endParaRPr b="1" sz="1800">
              <a:latin typeface="Times New Roman"/>
              <a:ea typeface="Times New Roman"/>
              <a:cs typeface="Times New Roman"/>
              <a:sym typeface="Times New Roman"/>
            </a:endParaRPr>
          </a:p>
          <a:p>
            <a:pPr indent="0" lvl="0" marL="0" rtl="0" algn="just">
              <a:spcBef>
                <a:spcPts val="3000"/>
              </a:spcBef>
              <a:spcAft>
                <a:spcPts val="0"/>
              </a:spcAft>
              <a:buNone/>
            </a:pPr>
            <a:r>
              <a:t/>
            </a:r>
            <a:endParaRPr sz="1800">
              <a:latin typeface="Times New Roman"/>
              <a:ea typeface="Times New Roman"/>
              <a:cs typeface="Times New Roman"/>
              <a:sym typeface="Times New Roman"/>
            </a:endParaRPr>
          </a:p>
          <a:p>
            <a:pPr indent="0" lvl="0" marL="0" rtl="0" algn="just">
              <a:spcBef>
                <a:spcPts val="0"/>
              </a:spcBef>
              <a:spcAft>
                <a:spcPts val="0"/>
              </a:spcAft>
              <a:buClr>
                <a:srgbClr val="000000"/>
              </a:buClr>
              <a:buFont typeface="Arial"/>
              <a:buNone/>
            </a:pPr>
            <a:r>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sz="1800"/>
          </a:p>
        </p:txBody>
      </p:sp>
      <p:cxnSp>
        <p:nvCxnSpPr>
          <p:cNvPr id="293" name="Google Shape;293;p54"/>
          <p:cNvCxnSpPr/>
          <p:nvPr/>
        </p:nvCxnSpPr>
        <p:spPr>
          <a:xfrm flipH="1" rot="10800000">
            <a:off x="1084950" y="441800"/>
            <a:ext cx="3911400" cy="27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ppt_w</p:attrName>
                                        </p:attrNameLst>
                                      </p:cBhvr>
                                      <p:tavLst>
                                        <p:tav fmla="" tm="0">
                                          <p:val>
                                            <p:strVal val="0"/>
                                          </p:val>
                                        </p:tav>
                                        <p:tav fmla="" tm="100000">
                                          <p:val>
                                            <p:strVal val="#ppt_w"/>
                                          </p:val>
                                        </p:tav>
                                      </p:tavLst>
                                    </p:anim>
                                    <p:anim calcmode="lin" valueType="num">
                                      <p:cBhvr additive="base">
                                        <p:cTn dur="1000"/>
                                        <p:tgtEl>
                                          <p:spTgt spid="29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3760320" y="3453850"/>
            <a:ext cx="3068700" cy="5988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Clr>
                <a:srgbClr val="044CF0"/>
              </a:buClr>
              <a:buSzPts val="4400"/>
              <a:buFont typeface="Calibri"/>
              <a:buNone/>
            </a:pPr>
            <a:r>
              <a:rPr b="1" lang="en" sz="3500">
                <a:latin typeface="EB Garamond"/>
                <a:ea typeface="EB Garamond"/>
                <a:cs typeface="EB Garamond"/>
                <a:sym typeface="EB Garamond"/>
              </a:rPr>
              <a:t>ABSTRACT</a:t>
            </a:r>
            <a:endParaRPr/>
          </a:p>
        </p:txBody>
      </p:sp>
      <p:sp>
        <p:nvSpPr>
          <p:cNvPr id="167" name="Google Shape;167;p37"/>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168" name="Google Shape;168;p37"/>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1000"/>
                                        <p:tgtEl>
                                          <p:spTgt spid="1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5"/>
          <p:cNvSpPr txBox="1"/>
          <p:nvPr>
            <p:ph type="title"/>
          </p:nvPr>
        </p:nvSpPr>
        <p:spPr>
          <a:xfrm>
            <a:off x="3760325" y="3386875"/>
            <a:ext cx="4033200" cy="5988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OUTPUT</a:t>
            </a:r>
            <a:endParaRPr b="1" sz="3500">
              <a:highlight>
                <a:srgbClr val="001633"/>
              </a:highlight>
              <a:latin typeface="EB Garamond"/>
              <a:ea typeface="EB Garamond"/>
              <a:cs typeface="EB Garamond"/>
              <a:sym typeface="EB Garamond"/>
            </a:endParaRPr>
          </a:p>
        </p:txBody>
      </p:sp>
      <p:sp>
        <p:nvSpPr>
          <p:cNvPr id="299" name="Google Shape;299;p55"/>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300" name="Google Shape;300;p55"/>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1000"/>
                                        <p:tgtEl>
                                          <p:spTgt spid="2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56"/>
          <p:cNvPicPr preferRelativeResize="0"/>
          <p:nvPr/>
        </p:nvPicPr>
        <p:blipFill rotWithShape="1">
          <a:blip r:embed="rId3">
            <a:alphaModFix/>
          </a:blip>
          <a:srcRect b="18995" l="0" r="0" t="0"/>
          <a:stretch/>
        </p:blipFill>
        <p:spPr>
          <a:xfrm>
            <a:off x="1038375" y="451250"/>
            <a:ext cx="2914550" cy="3919549"/>
          </a:xfrm>
          <a:prstGeom prst="rect">
            <a:avLst/>
          </a:prstGeom>
          <a:noFill/>
          <a:ln>
            <a:noFill/>
          </a:ln>
        </p:spPr>
      </p:pic>
      <p:pic>
        <p:nvPicPr>
          <p:cNvPr id="306" name="Google Shape;306;p56"/>
          <p:cNvPicPr preferRelativeResize="0"/>
          <p:nvPr/>
        </p:nvPicPr>
        <p:blipFill rotWithShape="1">
          <a:blip r:embed="rId4">
            <a:alphaModFix/>
          </a:blip>
          <a:srcRect b="18995" l="0" r="0" t="0"/>
          <a:stretch/>
        </p:blipFill>
        <p:spPr>
          <a:xfrm>
            <a:off x="5346663" y="451250"/>
            <a:ext cx="2952375" cy="3919549"/>
          </a:xfrm>
          <a:prstGeom prst="rect">
            <a:avLst/>
          </a:prstGeom>
          <a:noFill/>
          <a:ln>
            <a:noFill/>
          </a:ln>
        </p:spPr>
      </p:pic>
      <p:sp>
        <p:nvSpPr>
          <p:cNvPr id="307" name="Google Shape;307;p56"/>
          <p:cNvSpPr txBox="1"/>
          <p:nvPr/>
        </p:nvSpPr>
        <p:spPr>
          <a:xfrm>
            <a:off x="1156150" y="4500575"/>
            <a:ext cx="26790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eorgia"/>
                <a:ea typeface="Georgia"/>
                <a:cs typeface="Georgia"/>
                <a:sym typeface="Georgia"/>
              </a:rPr>
              <a:t>NORMAL MAP</a:t>
            </a:r>
            <a:endParaRPr b="1" sz="2000">
              <a:solidFill>
                <a:schemeClr val="dk2"/>
              </a:solidFill>
              <a:latin typeface="Georgia"/>
              <a:ea typeface="Georgia"/>
              <a:cs typeface="Georgia"/>
              <a:sym typeface="Georgia"/>
            </a:endParaRPr>
          </a:p>
        </p:txBody>
      </p:sp>
      <p:sp>
        <p:nvSpPr>
          <p:cNvPr id="308" name="Google Shape;308;p56"/>
          <p:cNvSpPr txBox="1"/>
          <p:nvPr/>
        </p:nvSpPr>
        <p:spPr>
          <a:xfrm>
            <a:off x="5590600" y="4567475"/>
            <a:ext cx="24645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eorgia"/>
                <a:ea typeface="Georgia"/>
                <a:cs typeface="Georgia"/>
                <a:sym typeface="Georgia"/>
              </a:rPr>
              <a:t>FLOOD MAP</a:t>
            </a:r>
            <a:endParaRPr b="1" sz="2000">
              <a:solidFill>
                <a:schemeClr val="dk2"/>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1000"/>
                                        <p:tgtEl>
                                          <p:spTgt spid="3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1000"/>
                                        <p:tgtEl>
                                          <p:spTgt spid="30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7"/>
          <p:cNvSpPr txBox="1"/>
          <p:nvPr>
            <p:ph type="title"/>
          </p:nvPr>
        </p:nvSpPr>
        <p:spPr>
          <a:xfrm>
            <a:off x="3760325" y="3386875"/>
            <a:ext cx="4033200" cy="5988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CONCLUSION</a:t>
            </a:r>
            <a:endParaRPr b="1" sz="3500">
              <a:highlight>
                <a:srgbClr val="001633"/>
              </a:highlight>
              <a:latin typeface="EB Garamond"/>
              <a:ea typeface="EB Garamond"/>
              <a:cs typeface="EB Garamond"/>
              <a:sym typeface="EB Garamond"/>
            </a:endParaRPr>
          </a:p>
        </p:txBody>
      </p:sp>
      <p:sp>
        <p:nvSpPr>
          <p:cNvPr id="314" name="Google Shape;314;p57"/>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315" name="Google Shape;315;p57"/>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1000"/>
                                        <p:tgtEl>
                                          <p:spTgt spid="3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1000"/>
                                        <p:tgtEl>
                                          <p:spTgt spid="3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8"/>
          <p:cNvSpPr txBox="1"/>
          <p:nvPr>
            <p:ph type="title"/>
          </p:nvPr>
        </p:nvSpPr>
        <p:spPr>
          <a:xfrm>
            <a:off x="938500" y="511975"/>
            <a:ext cx="4553400" cy="941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500">
                <a:solidFill>
                  <a:schemeClr val="lt2"/>
                </a:solidFill>
                <a:highlight>
                  <a:schemeClr val="dk1"/>
                </a:highlight>
                <a:latin typeface="EB Garamond"/>
                <a:ea typeface="EB Garamond"/>
                <a:cs typeface="EB Garamond"/>
                <a:sym typeface="EB Garamond"/>
              </a:rPr>
              <a:t>CONCLUSION</a:t>
            </a:r>
            <a:endParaRPr b="1" sz="3500">
              <a:solidFill>
                <a:schemeClr val="lt2"/>
              </a:solidFill>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p:txBody>
      </p:sp>
      <p:sp>
        <p:nvSpPr>
          <p:cNvPr id="321" name="Google Shape;321;p58"/>
          <p:cNvSpPr txBox="1"/>
          <p:nvPr>
            <p:ph idx="1" type="body"/>
          </p:nvPr>
        </p:nvSpPr>
        <p:spPr>
          <a:xfrm>
            <a:off x="938500" y="1788225"/>
            <a:ext cx="7172100" cy="3039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800">
                <a:solidFill>
                  <a:srgbClr val="ECECEC"/>
                </a:solidFill>
                <a:latin typeface="Times New Roman"/>
                <a:ea typeface="Times New Roman"/>
                <a:cs typeface="Times New Roman"/>
                <a:sym typeface="Times New Roman"/>
              </a:rPr>
              <a:t>The proposed GIS-based flood management system significantly enhances flood prediction and response by integrating real-time data, advanced analytics, and user-friendly interfaces. It provides accurate, timely flood risk assessments and automated alerts, improving public access to critical information and enabling proactive measures. By facilitating seamless data sharing and coordination among agencies, the system promotes a unified and effective flood management approach, ultimately reducing the impact of floods on communities and infrastructure.</a:t>
            </a:r>
            <a:endParaRPr sz="1800">
              <a:latin typeface="Times New Roman"/>
              <a:ea typeface="Times New Roman"/>
              <a:cs typeface="Times New Roman"/>
              <a:sym typeface="Times New Roman"/>
            </a:endParaRPr>
          </a:p>
        </p:txBody>
      </p:sp>
      <p:cxnSp>
        <p:nvCxnSpPr>
          <p:cNvPr id="322" name="Google Shape;322;p58"/>
          <p:cNvCxnSpPr/>
          <p:nvPr/>
        </p:nvCxnSpPr>
        <p:spPr>
          <a:xfrm>
            <a:off x="1004575" y="455400"/>
            <a:ext cx="31476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3" name="Google Shape;323;p58"/>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ppt_w</p:attrName>
                                        </p:attrNameLst>
                                      </p:cBhvr>
                                      <p:tavLst>
                                        <p:tav fmla="" tm="0">
                                          <p:val>
                                            <p:strVal val="0"/>
                                          </p:val>
                                        </p:tav>
                                        <p:tav fmla="" tm="100000">
                                          <p:val>
                                            <p:strVal val="#ppt_w"/>
                                          </p:val>
                                        </p:tav>
                                      </p:tavLst>
                                    </p:anim>
                                    <p:anim calcmode="lin" valueType="num">
                                      <p:cBhvr additive="base">
                                        <p:cTn dur="1000"/>
                                        <p:tgtEl>
                                          <p:spTgt spid="32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9"/>
          <p:cNvSpPr txBox="1"/>
          <p:nvPr>
            <p:ph type="title"/>
          </p:nvPr>
        </p:nvSpPr>
        <p:spPr>
          <a:xfrm>
            <a:off x="938500" y="511975"/>
            <a:ext cx="4553400" cy="941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500">
                <a:solidFill>
                  <a:schemeClr val="lt2"/>
                </a:solidFill>
                <a:latin typeface="EB Garamond"/>
                <a:ea typeface="EB Garamond"/>
                <a:cs typeface="EB Garamond"/>
                <a:sym typeface="EB Garamond"/>
              </a:rPr>
              <a:t>REFERENCE</a:t>
            </a:r>
            <a:endParaRPr b="1" sz="3500">
              <a:solidFill>
                <a:schemeClr val="lt2"/>
              </a:solidFill>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p:txBody>
      </p:sp>
      <p:sp>
        <p:nvSpPr>
          <p:cNvPr id="329" name="Google Shape;329;p59"/>
          <p:cNvSpPr txBox="1"/>
          <p:nvPr>
            <p:ph idx="1" type="body"/>
          </p:nvPr>
        </p:nvSpPr>
        <p:spPr>
          <a:xfrm>
            <a:off x="762550" y="1265850"/>
            <a:ext cx="7172100" cy="30399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2100"/>
              </a:spcBef>
              <a:spcAft>
                <a:spcPts val="0"/>
              </a:spcAft>
              <a:buClr>
                <a:schemeClr val="lt1"/>
              </a:buClr>
              <a:buSzPts val="1500"/>
              <a:buFont typeface="Times New Roman"/>
              <a:buAutoNum type="arabicPeriod"/>
            </a:pPr>
            <a:r>
              <a:rPr lang="en" sz="1500">
                <a:latin typeface="Times New Roman"/>
                <a:ea typeface="Times New Roman"/>
                <a:cs typeface="Times New Roman"/>
                <a:sym typeface="Times New Roman"/>
              </a:rPr>
              <a:t>Ahmed, S. E., &amp; Ahmed, S. E. (2018). "Flood Management Using Geographic Information Systems (GIS): Case Study of the Nile Basin." </a:t>
            </a:r>
            <a:r>
              <a:rPr i="1" lang="en" sz="1500">
                <a:latin typeface="Times New Roman"/>
                <a:ea typeface="Times New Roman"/>
                <a:cs typeface="Times New Roman"/>
                <a:sym typeface="Times New Roman"/>
              </a:rPr>
              <a:t>International Journal of Environmental Science and Development</a:t>
            </a:r>
            <a:r>
              <a:rPr lang="en" sz="1500">
                <a:latin typeface="Times New Roman"/>
                <a:ea typeface="Times New Roman"/>
                <a:cs typeface="Times New Roman"/>
                <a:sym typeface="Times New Roman"/>
              </a:rPr>
              <a:t>, 9(7), 208-213. doi:10.18178/ijesd.2018.9.7.1105.</a:t>
            </a:r>
            <a:endParaRPr sz="1500">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chemeClr val="lt1"/>
              </a:buClr>
              <a:buSzPts val="1500"/>
              <a:buFont typeface="Times New Roman"/>
              <a:buAutoNum type="arabicPeriod"/>
            </a:pPr>
            <a:r>
              <a:rPr lang="en" sz="1500">
                <a:latin typeface="Times New Roman"/>
                <a:ea typeface="Times New Roman"/>
                <a:cs typeface="Times New Roman"/>
                <a:sym typeface="Times New Roman"/>
              </a:rPr>
              <a:t>De Alwis, P., &amp; Ranasinghe, R. (2019). "Real-Time Flood Monitoring and Forecasting Using IoT and GIS: A Review." </a:t>
            </a:r>
            <a:r>
              <a:rPr i="1" lang="en" sz="1500">
                <a:latin typeface="Times New Roman"/>
                <a:ea typeface="Times New Roman"/>
                <a:cs typeface="Times New Roman"/>
                <a:sym typeface="Times New Roman"/>
              </a:rPr>
              <a:t>International Journal of Disaster Risk Reduction</a:t>
            </a:r>
            <a:r>
              <a:rPr lang="en" sz="1500">
                <a:latin typeface="Times New Roman"/>
                <a:ea typeface="Times New Roman"/>
                <a:cs typeface="Times New Roman"/>
                <a:sym typeface="Times New Roman"/>
              </a:rPr>
              <a:t>, 41, 101290. doi:10.1016/j.ijdrr.2019.101290.</a:t>
            </a:r>
            <a:endParaRPr sz="1500">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chemeClr val="lt1"/>
              </a:buClr>
              <a:buSzPts val="1500"/>
              <a:buFont typeface="Times New Roman"/>
              <a:buAutoNum type="arabicPeriod"/>
            </a:pPr>
            <a:r>
              <a:rPr lang="en" sz="1500">
                <a:latin typeface="Times New Roman"/>
                <a:ea typeface="Times New Roman"/>
                <a:cs typeface="Times New Roman"/>
                <a:sym typeface="Times New Roman"/>
              </a:rPr>
              <a:t>Sanyal, J., &amp; Lu, X. X. (2004). "Application of Remote Sensing in Flood Management with Special Reference to Monsoon Asia: A Review." </a:t>
            </a:r>
            <a:r>
              <a:rPr i="1" lang="en" sz="1500">
                <a:latin typeface="Times New Roman"/>
                <a:ea typeface="Times New Roman"/>
                <a:cs typeface="Times New Roman"/>
                <a:sym typeface="Times New Roman"/>
              </a:rPr>
              <a:t>Natural Hazards</a:t>
            </a:r>
            <a:r>
              <a:rPr lang="en" sz="1500">
                <a:latin typeface="Times New Roman"/>
                <a:ea typeface="Times New Roman"/>
                <a:cs typeface="Times New Roman"/>
                <a:sym typeface="Times New Roman"/>
              </a:rPr>
              <a:t>, 33(2), 283-301. doi:10.1023/B:NHAZ.0000037035.65105.95.</a:t>
            </a:r>
            <a:endParaRPr sz="1500">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chemeClr val="lt1"/>
              </a:buClr>
              <a:buSzPts val="1500"/>
              <a:buFont typeface="Times New Roman"/>
              <a:buAutoNum type="arabicPeriod"/>
            </a:pPr>
            <a:r>
              <a:rPr lang="en" sz="1500">
                <a:latin typeface="Times New Roman"/>
                <a:ea typeface="Times New Roman"/>
                <a:cs typeface="Times New Roman"/>
                <a:sym typeface="Times New Roman"/>
              </a:rPr>
              <a:t>Smith, K., &amp; Ward, R. (1998). </a:t>
            </a:r>
            <a:r>
              <a:rPr i="1" lang="en" sz="1500">
                <a:latin typeface="Times New Roman"/>
                <a:ea typeface="Times New Roman"/>
                <a:cs typeface="Times New Roman"/>
                <a:sym typeface="Times New Roman"/>
              </a:rPr>
              <a:t>Floods: Physical Processes and Human Impacts</a:t>
            </a:r>
            <a:r>
              <a:rPr lang="en" sz="1500">
                <a:latin typeface="Times New Roman"/>
                <a:ea typeface="Times New Roman"/>
                <a:cs typeface="Times New Roman"/>
                <a:sym typeface="Times New Roman"/>
              </a:rPr>
              <a:t>. John Wiley &amp; Sons. ISBN: 978-0-471-98348-5.</a:t>
            </a:r>
            <a:endParaRPr sz="1500">
              <a:latin typeface="Times New Roman"/>
              <a:ea typeface="Times New Roman"/>
              <a:cs typeface="Times New Roman"/>
              <a:sym typeface="Times New Roman"/>
            </a:endParaRPr>
          </a:p>
          <a:p>
            <a:pPr indent="0" lvl="0" marL="0" rtl="0" algn="l">
              <a:spcBef>
                <a:spcPts val="2100"/>
              </a:spcBef>
              <a:spcAft>
                <a:spcPts val="1600"/>
              </a:spcAft>
              <a:buNone/>
            </a:pPr>
            <a:r>
              <a:t/>
            </a:r>
            <a:endParaRPr sz="1800">
              <a:latin typeface="Times New Roman"/>
              <a:ea typeface="Times New Roman"/>
              <a:cs typeface="Times New Roman"/>
              <a:sym typeface="Times New Roman"/>
            </a:endParaRPr>
          </a:p>
        </p:txBody>
      </p:sp>
      <p:cxnSp>
        <p:nvCxnSpPr>
          <p:cNvPr id="330" name="Google Shape;330;p59"/>
          <p:cNvCxnSpPr/>
          <p:nvPr/>
        </p:nvCxnSpPr>
        <p:spPr>
          <a:xfrm>
            <a:off x="1084950" y="468800"/>
            <a:ext cx="2652000" cy="13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1" name="Google Shape;331;p59"/>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1000"/>
                                        <p:tgtEl>
                                          <p:spTgt spid="3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1000"/>
                                        <p:tgtEl>
                                          <p:spTgt spid="329"/>
                                        </p:tgtEl>
                                        <p:attrNameLst>
                                          <p:attrName>ppt_w</p:attrName>
                                        </p:attrNameLst>
                                      </p:cBhvr>
                                      <p:tavLst>
                                        <p:tav fmla="" tm="0">
                                          <p:val>
                                            <p:strVal val="0"/>
                                          </p:val>
                                        </p:tav>
                                        <p:tav fmla="" tm="100000">
                                          <p:val>
                                            <p:strVal val="#ppt_w"/>
                                          </p:val>
                                        </p:tav>
                                      </p:tavLst>
                                    </p:anim>
                                    <p:anim calcmode="lin" valueType="num">
                                      <p:cBhvr additive="base">
                                        <p:cTn dur="1000"/>
                                        <p:tgtEl>
                                          <p:spTgt spid="3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0"/>
          <p:cNvSpPr txBox="1"/>
          <p:nvPr>
            <p:ph type="title"/>
          </p:nvPr>
        </p:nvSpPr>
        <p:spPr>
          <a:xfrm>
            <a:off x="1192100" y="1781750"/>
            <a:ext cx="6563400" cy="111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type="title"/>
          </p:nvPr>
        </p:nvSpPr>
        <p:spPr>
          <a:xfrm>
            <a:off x="938500" y="458425"/>
            <a:ext cx="5735700" cy="941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500">
                <a:solidFill>
                  <a:schemeClr val="lt2"/>
                </a:solidFill>
                <a:highlight>
                  <a:schemeClr val="dk1"/>
                </a:highlight>
                <a:latin typeface="EB Garamond"/>
                <a:ea typeface="EB Garamond"/>
                <a:cs typeface="EB Garamond"/>
                <a:sym typeface="EB Garamond"/>
              </a:rPr>
              <a:t>ABSTRACT</a:t>
            </a:r>
            <a:endParaRPr>
              <a:solidFill>
                <a:schemeClr val="lt2"/>
              </a:solidFill>
            </a:endParaRPr>
          </a:p>
        </p:txBody>
      </p:sp>
      <p:sp>
        <p:nvSpPr>
          <p:cNvPr id="174" name="Google Shape;174;p38"/>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800">
              <a:latin typeface="Times New Roman"/>
              <a:ea typeface="Times New Roman"/>
              <a:cs typeface="Times New Roman"/>
              <a:sym typeface="Times New Roman"/>
            </a:endParaRPr>
          </a:p>
          <a:p>
            <a:pPr indent="0" lvl="0" marL="0" rtl="0" algn="just">
              <a:spcBef>
                <a:spcPts val="0"/>
              </a:spcBef>
              <a:spcAft>
                <a:spcPts val="0"/>
              </a:spcAft>
              <a:buNone/>
            </a:pPr>
            <a:r>
              <a:rPr lang="en" sz="1800">
                <a:latin typeface="Times New Roman"/>
                <a:ea typeface="Times New Roman"/>
                <a:cs typeface="Times New Roman"/>
                <a:sym typeface="Times New Roman"/>
              </a:rPr>
              <a:t>The "GIS APPLICATION FOR FLOOD MANAGEMENT" integrates open-source GIS software, advanced flood modeling, and machine learning to analyze historical data and predict future flood levels. The application offers spatial tools for flood mapping, risk assessment, and evacuation route planning. A user-friendly interface ensures accessibility, and real-time data integration enhances the accuracy of flood-related information. Rigorous testing validates its accuracy, and deployment in flood-prone areas, coupled with comprehensive training, aims to optimize its effectiveness for improved disaster management.</a:t>
            </a:r>
            <a:endParaRPr sz="1800">
              <a:latin typeface="Times New Roman"/>
              <a:ea typeface="Times New Roman"/>
              <a:cs typeface="Times New Roman"/>
              <a:sym typeface="Times New Roman"/>
            </a:endParaRPr>
          </a:p>
          <a:p>
            <a:pPr indent="0" lvl="0" marL="0" rtl="0" algn="just">
              <a:spcBef>
                <a:spcPts val="0"/>
              </a:spcBef>
              <a:spcAft>
                <a:spcPts val="0"/>
              </a:spcAft>
              <a:buClr>
                <a:srgbClr val="000000"/>
              </a:buClr>
              <a:buFont typeface="Arial"/>
              <a:buNone/>
            </a:pPr>
            <a:r>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sz="450"/>
          </a:p>
        </p:txBody>
      </p:sp>
      <p:cxnSp>
        <p:nvCxnSpPr>
          <p:cNvPr id="175" name="Google Shape;175;p38"/>
          <p:cNvCxnSpPr/>
          <p:nvPr/>
        </p:nvCxnSpPr>
        <p:spPr>
          <a:xfrm>
            <a:off x="1058150" y="458425"/>
            <a:ext cx="2379900" cy="6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76" name="Google Shape;176;p38"/>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ppt_w</p:attrName>
                                        </p:attrNameLst>
                                      </p:cBhvr>
                                      <p:tavLst>
                                        <p:tav fmla="" tm="0">
                                          <p:val>
                                            <p:strVal val="0"/>
                                          </p:val>
                                        </p:tav>
                                        <p:tav fmla="" tm="100000">
                                          <p:val>
                                            <p:strVal val="#ppt_w"/>
                                          </p:val>
                                        </p:tav>
                                      </p:tavLst>
                                    </p:anim>
                                    <p:anim calcmode="lin" valueType="num">
                                      <p:cBhvr additive="base">
                                        <p:cTn dur="1000"/>
                                        <p:tgtEl>
                                          <p:spTgt spid="1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9"/>
          <p:cNvSpPr txBox="1"/>
          <p:nvPr>
            <p:ph type="title"/>
          </p:nvPr>
        </p:nvSpPr>
        <p:spPr>
          <a:xfrm>
            <a:off x="3760320" y="3453850"/>
            <a:ext cx="3068700" cy="5988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OBJECTIVE</a:t>
            </a:r>
            <a:endParaRPr b="1" sz="3500">
              <a:highlight>
                <a:srgbClr val="001633"/>
              </a:highlight>
              <a:latin typeface="EB Garamond"/>
              <a:ea typeface="EB Garamond"/>
              <a:cs typeface="EB Garamond"/>
              <a:sym typeface="EB Garamond"/>
            </a:endParaRPr>
          </a:p>
        </p:txBody>
      </p:sp>
      <p:sp>
        <p:nvSpPr>
          <p:cNvPr id="182" name="Google Shape;182;p3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83" name="Google Shape;183;p3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0"/>
          <p:cNvSpPr txBox="1"/>
          <p:nvPr>
            <p:ph type="title"/>
          </p:nvPr>
        </p:nvSpPr>
        <p:spPr>
          <a:xfrm>
            <a:off x="938500" y="511975"/>
            <a:ext cx="4553400" cy="941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500">
                <a:solidFill>
                  <a:schemeClr val="lt2"/>
                </a:solidFill>
                <a:latin typeface="EB Garamond"/>
                <a:ea typeface="EB Garamond"/>
                <a:cs typeface="EB Garamond"/>
                <a:sym typeface="EB Garamond"/>
              </a:rPr>
              <a:t>OBJECTIVE</a:t>
            </a:r>
            <a:endParaRPr b="1" sz="3500">
              <a:solidFill>
                <a:schemeClr val="lt2"/>
              </a:solidFill>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p:txBody>
      </p:sp>
      <p:sp>
        <p:nvSpPr>
          <p:cNvPr id="189" name="Google Shape;189;p40"/>
          <p:cNvSpPr txBox="1"/>
          <p:nvPr>
            <p:ph idx="1" type="body"/>
          </p:nvPr>
        </p:nvSpPr>
        <p:spPr>
          <a:xfrm>
            <a:off x="865400" y="1453375"/>
            <a:ext cx="7172100" cy="303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Times New Roman"/>
                <a:ea typeface="Times New Roman"/>
                <a:cs typeface="Times New Roman"/>
                <a:sym typeface="Times New Roman"/>
              </a:rPr>
              <a:t>The objective of the proposed GIS-based flood management app is to enhance the accuracy, timeliness, and effectiveness of flood prediction and response. By integrating real-time data from multiple sources, the app aims to provide precise, up-to-date flood risk assessments and alerts. It seeks to improve public accessibility to flood information through user-friendly web and mobile interfaces, ensuring that both authorities and residents can make informed decisions. Additionally, the app aims to facilitate seamless data sharing and coordination among various agencies, promoting a unified and efficient response to flood events, ultimately reducing the impact of floods on communities and infrastructure.</a:t>
            </a:r>
            <a:endParaRPr sz="1800">
              <a:latin typeface="Times New Roman"/>
              <a:ea typeface="Times New Roman"/>
              <a:cs typeface="Times New Roman"/>
              <a:sym typeface="Times New Roman"/>
            </a:endParaRPr>
          </a:p>
          <a:p>
            <a:pPr indent="0" lvl="0" marL="0" rtl="0" algn="just">
              <a:spcBef>
                <a:spcPts val="0"/>
              </a:spcBef>
              <a:spcAft>
                <a:spcPts val="0"/>
              </a:spcAft>
              <a:buClr>
                <a:srgbClr val="000000"/>
              </a:buClr>
              <a:buFont typeface="Arial"/>
              <a:buNone/>
            </a:pPr>
            <a:r>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sz="1800"/>
          </a:p>
        </p:txBody>
      </p:sp>
      <p:cxnSp>
        <p:nvCxnSpPr>
          <p:cNvPr id="190" name="Google Shape;190;p40"/>
          <p:cNvCxnSpPr>
            <a:endCxn id="188" idx="0"/>
          </p:cNvCxnSpPr>
          <p:nvPr/>
        </p:nvCxnSpPr>
        <p:spPr>
          <a:xfrm>
            <a:off x="1098400" y="481975"/>
            <a:ext cx="2116800" cy="30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1" name="Google Shape;191;p40"/>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0"/>
                                        <p:tgtEl>
                                          <p:spTgt spid="1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1000"/>
                                        <p:tgtEl>
                                          <p:spTgt spid="189"/>
                                        </p:tgtEl>
                                        <p:attrNameLst>
                                          <p:attrName>ppt_w</p:attrName>
                                        </p:attrNameLst>
                                      </p:cBhvr>
                                      <p:tavLst>
                                        <p:tav fmla="" tm="0">
                                          <p:val>
                                            <p:strVal val="0"/>
                                          </p:val>
                                        </p:tav>
                                        <p:tav fmla="" tm="100000">
                                          <p:val>
                                            <p:strVal val="#ppt_w"/>
                                          </p:val>
                                        </p:tav>
                                      </p:tavLst>
                                    </p:anim>
                                    <p:anim calcmode="lin" valueType="num">
                                      <p:cBhvr additive="base">
                                        <p:cTn dur="1000"/>
                                        <p:tgtEl>
                                          <p:spTgt spid="18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1"/>
          <p:cNvSpPr txBox="1"/>
          <p:nvPr>
            <p:ph type="title"/>
          </p:nvPr>
        </p:nvSpPr>
        <p:spPr>
          <a:xfrm>
            <a:off x="3760320" y="3620200"/>
            <a:ext cx="3068700" cy="5988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PROBLEM </a:t>
            </a:r>
            <a:endParaRPr b="1" sz="3500">
              <a:highlight>
                <a:srgbClr val="001633"/>
              </a:highlight>
              <a:latin typeface="EB Garamond"/>
              <a:ea typeface="EB Garamond"/>
              <a:cs typeface="EB Garamond"/>
              <a:sym typeface="EB Garamond"/>
            </a:endParaRPr>
          </a:p>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STATEMENT</a:t>
            </a:r>
            <a:endParaRPr b="1" sz="3500">
              <a:highlight>
                <a:srgbClr val="001633"/>
              </a:highlight>
              <a:latin typeface="EB Garamond"/>
              <a:ea typeface="EB Garamond"/>
              <a:cs typeface="EB Garamond"/>
              <a:sym typeface="EB Garamond"/>
            </a:endParaRPr>
          </a:p>
        </p:txBody>
      </p:sp>
      <p:sp>
        <p:nvSpPr>
          <p:cNvPr id="197" name="Google Shape;197;p41"/>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198" name="Google Shape;198;p41"/>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2"/>
          <p:cNvSpPr txBox="1"/>
          <p:nvPr>
            <p:ph type="title"/>
          </p:nvPr>
        </p:nvSpPr>
        <p:spPr>
          <a:xfrm>
            <a:off x="790275" y="511975"/>
            <a:ext cx="5906100" cy="941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500">
                <a:solidFill>
                  <a:schemeClr val="lt2"/>
                </a:solidFill>
                <a:latin typeface="EB Garamond"/>
                <a:ea typeface="EB Garamond"/>
                <a:cs typeface="EB Garamond"/>
                <a:sym typeface="EB Garamond"/>
              </a:rPr>
              <a:t>PROBLEM STATEMENT</a:t>
            </a:r>
            <a:endParaRPr b="1" sz="3500">
              <a:solidFill>
                <a:schemeClr val="lt2"/>
              </a:solidFill>
              <a:latin typeface="EB Garamond"/>
              <a:ea typeface="EB Garamond"/>
              <a:cs typeface="EB Garamond"/>
              <a:sym typeface="EB Garamond"/>
            </a:endParaRPr>
          </a:p>
        </p:txBody>
      </p:sp>
      <p:sp>
        <p:nvSpPr>
          <p:cNvPr id="204" name="Google Shape;204;p42"/>
          <p:cNvSpPr txBox="1"/>
          <p:nvPr>
            <p:ph idx="1" type="body"/>
          </p:nvPr>
        </p:nvSpPr>
        <p:spPr>
          <a:xfrm>
            <a:off x="865400" y="1453375"/>
            <a:ext cx="7172100" cy="303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Times New Roman"/>
                <a:ea typeface="Times New Roman"/>
                <a:cs typeface="Times New Roman"/>
                <a:sym typeface="Times New Roman"/>
              </a:rPr>
              <a:t>Flood management is a critical issue due to the increasing frequency and severity of flood events, which pose significant risks to communities, infrastructure, and economies. Existing flood management systems are often hampered by outdated static maps, limited real-time data integration, and inadequate public communication tools. These systems struggle to provide accurate, timely flood predictions and effective risk assessments, leading to insufficient preparedness and response. There is a pressing need for a comprehensive, real-time GIS-based flood management system that can leverage advanced technologies to enhance prediction accuracy, improve public accessibility, and facilitate coordinated responses among various stakeholders.</a:t>
            </a:r>
            <a:endParaRPr sz="1800">
              <a:latin typeface="Times New Roman"/>
              <a:ea typeface="Times New Roman"/>
              <a:cs typeface="Times New Roman"/>
              <a:sym typeface="Times New Roman"/>
            </a:endParaRPr>
          </a:p>
          <a:p>
            <a:pPr indent="0" lvl="0" marL="0" rtl="0" algn="just">
              <a:spcBef>
                <a:spcPts val="0"/>
              </a:spcBef>
              <a:spcAft>
                <a:spcPts val="0"/>
              </a:spcAft>
              <a:buClr>
                <a:srgbClr val="000000"/>
              </a:buClr>
              <a:buFont typeface="Arial"/>
              <a:buNone/>
            </a:pPr>
            <a:r>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sz="450"/>
          </a:p>
        </p:txBody>
      </p:sp>
      <p:cxnSp>
        <p:nvCxnSpPr>
          <p:cNvPr id="205" name="Google Shape;205;p42"/>
          <p:cNvCxnSpPr/>
          <p:nvPr/>
        </p:nvCxnSpPr>
        <p:spPr>
          <a:xfrm flipH="1" rot="10800000">
            <a:off x="951000" y="401725"/>
            <a:ext cx="4915800" cy="13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
                                        <p:tgtEl>
                                          <p:spTgt spid="2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ppt_w</p:attrName>
                                        </p:attrNameLst>
                                      </p:cBhvr>
                                      <p:tavLst>
                                        <p:tav fmla="" tm="0">
                                          <p:val>
                                            <p:strVal val="0"/>
                                          </p:val>
                                        </p:tav>
                                        <p:tav fmla="" tm="100000">
                                          <p:val>
                                            <p:strVal val="#ppt_w"/>
                                          </p:val>
                                        </p:tav>
                                      </p:tavLst>
                                    </p:anim>
                                    <p:anim calcmode="lin" valueType="num">
                                      <p:cBhvr additive="base">
                                        <p:cTn dur="1000"/>
                                        <p:tgtEl>
                                          <p:spTgt spid="20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3"/>
          <p:cNvSpPr txBox="1"/>
          <p:nvPr>
            <p:ph type="title"/>
          </p:nvPr>
        </p:nvSpPr>
        <p:spPr>
          <a:xfrm>
            <a:off x="3760320" y="3620200"/>
            <a:ext cx="3068700" cy="5988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EXISTING </a:t>
            </a:r>
            <a:endParaRPr b="1" sz="3500">
              <a:highlight>
                <a:srgbClr val="001633"/>
              </a:highlight>
              <a:latin typeface="EB Garamond"/>
              <a:ea typeface="EB Garamond"/>
              <a:cs typeface="EB Garamond"/>
              <a:sym typeface="EB Garamond"/>
            </a:endParaRPr>
          </a:p>
          <a:p>
            <a:pPr indent="0" lvl="0" marL="0" rtl="0" algn="l">
              <a:lnSpc>
                <a:spcPct val="90000"/>
              </a:lnSpc>
              <a:spcBef>
                <a:spcPts val="0"/>
              </a:spcBef>
              <a:spcAft>
                <a:spcPts val="0"/>
              </a:spcAft>
              <a:buNone/>
            </a:pPr>
            <a:r>
              <a:rPr b="1" lang="en" sz="3500">
                <a:highlight>
                  <a:srgbClr val="001633"/>
                </a:highlight>
                <a:latin typeface="EB Garamond"/>
                <a:ea typeface="EB Garamond"/>
                <a:cs typeface="EB Garamond"/>
                <a:sym typeface="EB Garamond"/>
              </a:rPr>
              <a:t>SYSTEM</a:t>
            </a:r>
            <a:endParaRPr b="1" sz="3500">
              <a:highlight>
                <a:srgbClr val="001633"/>
              </a:highlight>
              <a:latin typeface="EB Garamond"/>
              <a:ea typeface="EB Garamond"/>
              <a:cs typeface="EB Garamond"/>
              <a:sym typeface="EB Garamond"/>
            </a:endParaRPr>
          </a:p>
        </p:txBody>
      </p:sp>
      <p:sp>
        <p:nvSpPr>
          <p:cNvPr id="211" name="Google Shape;211;p43"/>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212" name="Google Shape;212;p43"/>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4"/>
          <p:cNvSpPr txBox="1"/>
          <p:nvPr>
            <p:ph type="title"/>
          </p:nvPr>
        </p:nvSpPr>
        <p:spPr>
          <a:xfrm>
            <a:off x="938500" y="511975"/>
            <a:ext cx="4553400" cy="941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500">
                <a:solidFill>
                  <a:schemeClr val="lt2"/>
                </a:solidFill>
                <a:highlight>
                  <a:schemeClr val="dk1"/>
                </a:highlight>
                <a:latin typeface="EB Garamond"/>
                <a:ea typeface="EB Garamond"/>
                <a:cs typeface="EB Garamond"/>
                <a:sym typeface="EB Garamond"/>
              </a:rPr>
              <a:t>EXISTING SYSTEM</a:t>
            </a:r>
            <a:endParaRPr b="1" sz="3500">
              <a:solidFill>
                <a:schemeClr val="lt2"/>
              </a:solidFill>
              <a:highlight>
                <a:schemeClr val="dk1"/>
              </a:highlight>
              <a:latin typeface="EB Garamond"/>
              <a:ea typeface="EB Garamond"/>
              <a:cs typeface="EB Garamond"/>
              <a:sym typeface="EB Garamond"/>
            </a:endParaRPr>
          </a:p>
          <a:p>
            <a:pPr indent="0" lvl="0" marL="0" rtl="0" algn="l">
              <a:lnSpc>
                <a:spcPct val="90000"/>
              </a:lnSpc>
              <a:spcBef>
                <a:spcPts val="0"/>
              </a:spcBef>
              <a:spcAft>
                <a:spcPts val="0"/>
              </a:spcAft>
              <a:buNone/>
            </a:pPr>
            <a:r>
              <a:t/>
            </a:r>
            <a:endParaRPr b="1" sz="3500">
              <a:solidFill>
                <a:schemeClr val="lt2"/>
              </a:solidFill>
              <a:highlight>
                <a:schemeClr val="dk1"/>
              </a:highlight>
              <a:latin typeface="EB Garamond"/>
              <a:ea typeface="EB Garamond"/>
              <a:cs typeface="EB Garamond"/>
              <a:sym typeface="EB Garamond"/>
            </a:endParaRPr>
          </a:p>
        </p:txBody>
      </p:sp>
      <p:sp>
        <p:nvSpPr>
          <p:cNvPr id="218" name="Google Shape;218;p44"/>
          <p:cNvSpPr txBox="1"/>
          <p:nvPr>
            <p:ph idx="1" type="body"/>
          </p:nvPr>
        </p:nvSpPr>
        <p:spPr>
          <a:xfrm>
            <a:off x="865400" y="1453375"/>
            <a:ext cx="7172100" cy="303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Times New Roman"/>
                <a:ea typeface="Times New Roman"/>
                <a:cs typeface="Times New Roman"/>
                <a:sym typeface="Times New Roman"/>
              </a:rPr>
              <a:t>Current GIS-based flood management systems primarily rely on static flood risk maps and hydrological models that are updated infrequently, limiting real-time responsiveness. These systems often lack integration with real-time data sources such as weather stations and river gauges, reducing their ability to provide timely flood warnings. Data collection and analysis are typically manual, leading to delays in information dissemination. Public accessibility to flood risk information is often inadequate, with limited use of user-friendly interfaces and mobile platforms. Additionally, data fragmentation across different agencies and formats hinders effective flood management, and there is minimal use of advanced predictive analytics to improve flood predictions over time.</a:t>
            </a:r>
            <a:endParaRPr sz="1800">
              <a:latin typeface="Times New Roman"/>
              <a:ea typeface="Times New Roman"/>
              <a:cs typeface="Times New Roman"/>
              <a:sym typeface="Times New Roman"/>
            </a:endParaRPr>
          </a:p>
          <a:p>
            <a:pPr indent="0" lvl="0" marL="0" rtl="0" algn="just">
              <a:spcBef>
                <a:spcPts val="0"/>
              </a:spcBef>
              <a:spcAft>
                <a:spcPts val="0"/>
              </a:spcAft>
              <a:buClr>
                <a:srgbClr val="000000"/>
              </a:buClr>
              <a:buFont typeface="Arial"/>
              <a:buNone/>
            </a:pPr>
            <a:r>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sz="450"/>
          </a:p>
        </p:txBody>
      </p:sp>
      <p:cxnSp>
        <p:nvCxnSpPr>
          <p:cNvPr id="219" name="Google Shape;219;p44"/>
          <p:cNvCxnSpPr/>
          <p:nvPr/>
        </p:nvCxnSpPr>
        <p:spPr>
          <a:xfrm>
            <a:off x="951000" y="415225"/>
            <a:ext cx="4018200" cy="13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0" name="Google Shape;220;p44"/>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
                                        <p:tgtEl>
                                          <p:spTgt spid="2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000"/>
                                        <p:tgtEl>
                                          <p:spTgt spid="218"/>
                                        </p:tgtEl>
                                        <p:attrNameLst>
                                          <p:attrName>ppt_w</p:attrName>
                                        </p:attrNameLst>
                                      </p:cBhvr>
                                      <p:tavLst>
                                        <p:tav fmla="" tm="0">
                                          <p:val>
                                            <p:strVal val="0"/>
                                          </p:val>
                                        </p:tav>
                                        <p:tav fmla="" tm="100000">
                                          <p:val>
                                            <p:strVal val="#ppt_w"/>
                                          </p:val>
                                        </p:tav>
                                      </p:tavLst>
                                    </p:anim>
                                    <p:anim calcmode="lin" valueType="num">
                                      <p:cBhvr additive="base">
                                        <p:cTn dur="1000"/>
                                        <p:tgtEl>
                                          <p:spTgt spid="21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